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0076"/>
    <a:srgbClr val="01567A"/>
    <a:srgbClr val="1673A3"/>
    <a:srgbClr val="E4F2F8"/>
    <a:srgbClr val="FDDE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07"/>
    <p:restoredTop sz="96327"/>
  </p:normalViewPr>
  <p:slideViewPr>
    <p:cSldViewPr snapToGrid="0">
      <p:cViewPr varScale="1">
        <p:scale>
          <a:sx n="109" d="100"/>
          <a:sy n="109" d="100"/>
        </p:scale>
        <p:origin x="119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E11C5-4919-B4EC-1ABC-541E2BEC0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FAAD5C-1B58-FA1E-D7A6-71C10E40E2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23DF7-551F-D53A-FEBA-3C3FBE7C1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A9C48-F42C-542E-11FD-B46065808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F6D42-2BE6-936A-6EB7-D1AFA6A2D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520076-BA8C-F3A9-D11C-200CB2138C42}"/>
              </a:ext>
            </a:extLst>
          </p:cNvPr>
          <p:cNvSpPr txBox="1"/>
          <p:nvPr userDrawn="1"/>
        </p:nvSpPr>
        <p:spPr>
          <a:xfrm>
            <a:off x="8712429" y="6613753"/>
            <a:ext cx="253954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>
                <a:solidFill>
                  <a:srgbClr val="0082B7"/>
                </a:solidFill>
                <a:latin typeface="Arial" pitchFamily="34" charset="0"/>
                <a:cs typeface="Arial" pitchFamily="34" charset="0"/>
              </a:rPr>
              <a:t>© The Insights Group Ltd, 2022.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18320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0E54E-A6B7-3DB8-B702-70AF1833D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8AAB55-D9FD-4AE0-9915-F7E9B53FC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102BD-927F-545A-78F8-DDB84F831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FCAD5-B3EF-8792-339C-18356301C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CF05A-F8D0-B492-DB53-87A6DE06C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69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F0BD99-021D-AB35-C770-A8095A83C1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362E45-38B5-37D4-F449-ED1D7093A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ED68F-1B64-9F3A-F9B9-396BB978A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9488F-D628-7D9F-F11C-363162130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E6E8F-E033-5409-F072-69B8D6059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77AC2-2F56-5019-DE21-44A76EA8D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A1187-434E-E01F-2E01-8FE661BB7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608CD-E818-6FC2-C4D1-A3CA994D4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87A83-39BA-263A-3B20-C2E420A9A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215C6-6433-E6D8-66FD-A694B9BB1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A6E79-22C5-9AE5-6364-063726DF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E01D8A-F46F-CBD5-3B39-ED4288F77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CF713-4054-2BF3-AD7C-7A08372C2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A476A-94D8-A46A-CA5A-72545F8F3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9C787-6599-CC01-4C55-B8E9A4A2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91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7D16B-D850-3737-F9B8-CADA67A3F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EFCA1-CD24-7294-1BDC-8A7297FB5A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26BD53-F625-9DAA-15D9-8D0A3A2E8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3350DE-9350-117A-7F1A-F1C2916CD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41045-A793-A549-B565-0D9C65BC6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65F6C6-BB29-3BDF-9793-81DC25FF4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22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0B73C-87C3-49FC-8981-06CA5389C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8BEE2B-7C2D-6482-B59F-8C57F9F170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B3F9BE-BAD5-034B-73F4-D07ECE254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262B8E-8630-F4CB-1CBF-3D7FBF23C8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23EA0B-EEF0-215C-3E1C-F00CDDBA9A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2FEB48-375B-54F0-9763-A2812A7F1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1E9FBD-980A-5908-BCCA-3B9E3FDCA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62A608-BBC9-BB36-1BE1-9321BB2C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8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3822D-E6CB-EF7A-1CC9-71114D093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18C8F0-05EE-1851-09BA-BDA8A79DB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604C75-7FFB-DD7A-31C6-3BC8D9194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2CE3EA-B5EC-2890-7D4E-451ACAEE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14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BBE28F-3D21-A7BF-B111-FA8B11251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E0C534-CB61-AABC-1764-9D07F8861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F22A7F-10BB-EF69-6330-BA52EF33C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14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D643C-7A75-3344-925E-CB8F1EC2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5F025-0D0F-39BC-EDF3-24EC5A1A8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934FDF-6190-910B-6667-07F09EB842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10E2A-E76E-0D9F-2E18-965B19F4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CD977-531D-2038-4E36-53258214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559999-BF8E-994F-5086-548CA12E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8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5C57E-59AF-4A3C-51DC-3A7B0C4AA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3A79C9-7837-88A0-B884-BE05849021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7DADE-527E-C652-25F1-69C7D47FBF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EC62AA-E302-87CC-9AC7-B11146A4B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769C-60D9-B54D-8805-66D27C4F480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8EB7BD-5E70-5705-5CA2-F70C6F06F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48596F-0123-25BE-A54F-A13765A16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61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F11E07-AE2F-77C4-77B3-6EAEAA3CD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AB6C6-0A47-448F-CE9E-00DEE6112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8A26D-9830-2C39-7E1D-1F122A8A7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B769C-60D9-B54D-8805-66D27C4F480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85556-1D08-972E-508C-F502E1433A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41D9E-F2E0-7560-CA75-9AA349ACB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EAC9C-FE16-E142-9210-309881663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3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BEDEC56D-2F71-D65A-866F-6C29EB2D68F8}"/>
              </a:ext>
            </a:extLst>
          </p:cNvPr>
          <p:cNvSpPr/>
          <p:nvPr/>
        </p:nvSpPr>
        <p:spPr>
          <a:xfrm>
            <a:off x="427224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3108EC41-16D1-CDF1-8570-0CA9CF6B389B}"/>
              </a:ext>
            </a:extLst>
          </p:cNvPr>
          <p:cNvSpPr/>
          <p:nvPr/>
        </p:nvSpPr>
        <p:spPr>
          <a:xfrm>
            <a:off x="4306416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C6BD9DE4-3340-D1D4-380C-607B49D3690A}"/>
              </a:ext>
            </a:extLst>
          </p:cNvPr>
          <p:cNvSpPr/>
          <p:nvPr/>
        </p:nvSpPr>
        <p:spPr>
          <a:xfrm>
            <a:off x="4308804" y="355599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15CEB6C-C5EF-C956-D99F-1DA45BC17D66}"/>
              </a:ext>
            </a:extLst>
          </p:cNvPr>
          <p:cNvGrpSpPr/>
          <p:nvPr/>
        </p:nvGrpSpPr>
        <p:grpSpPr>
          <a:xfrm>
            <a:off x="5115208" y="2450598"/>
            <a:ext cx="1956804" cy="1956804"/>
            <a:chOff x="5115208" y="2450598"/>
            <a:chExt cx="1956804" cy="1956804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E26CA14-87E6-D283-2BD8-D5CE6990C7D4}"/>
                </a:ext>
              </a:extLst>
            </p:cNvPr>
            <p:cNvSpPr/>
            <p:nvPr/>
          </p:nvSpPr>
          <p:spPr>
            <a:xfrm>
              <a:off x="5115208" y="2450598"/>
              <a:ext cx="1956804" cy="1956804"/>
            </a:xfrm>
            <a:prstGeom prst="ellipse">
              <a:avLst/>
            </a:prstGeom>
            <a:solidFill>
              <a:srgbClr val="E4F2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987583BE-65ED-982D-34C1-972C32DE0839}"/>
                </a:ext>
              </a:extLst>
            </p:cNvPr>
            <p:cNvSpPr/>
            <p:nvPr/>
          </p:nvSpPr>
          <p:spPr>
            <a:xfrm>
              <a:off x="5370356" y="2705746"/>
              <a:ext cx="1446508" cy="1446508"/>
            </a:xfrm>
            <a:prstGeom prst="ellipse">
              <a:avLst/>
            </a:prstGeom>
            <a:solidFill>
              <a:srgbClr val="01567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62D58B4-28A0-8114-ABDB-D1776F79024A}"/>
                </a:ext>
              </a:extLst>
            </p:cNvPr>
            <p:cNvSpPr txBox="1"/>
            <p:nvPr/>
          </p:nvSpPr>
          <p:spPr>
            <a:xfrm>
              <a:off x="5262954" y="3005910"/>
              <a:ext cx="166131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Charte d’équipe pour la collaboration hybride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CA88E804-DA9A-A451-D0E9-4F2BC0DEA449}"/>
              </a:ext>
            </a:extLst>
          </p:cNvPr>
          <p:cNvSpPr txBox="1"/>
          <p:nvPr/>
        </p:nvSpPr>
        <p:spPr>
          <a:xfrm>
            <a:off x="579624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allons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-nous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communiquer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E52CA369-5477-8EC1-B0C2-A77740851740}"/>
              </a:ext>
            </a:extLst>
          </p:cNvPr>
          <p:cNvSpPr/>
          <p:nvPr/>
        </p:nvSpPr>
        <p:spPr>
          <a:xfrm>
            <a:off x="8185608" y="354964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582DA430-9073-57D6-FD61-F83C72A4F237}"/>
              </a:ext>
            </a:extLst>
          </p:cNvPr>
          <p:cNvSpPr/>
          <p:nvPr/>
        </p:nvSpPr>
        <p:spPr>
          <a:xfrm>
            <a:off x="8185608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C34CC7EF-BABD-142D-6952-80DC8EE5BBDE}"/>
              </a:ext>
            </a:extLst>
          </p:cNvPr>
          <p:cNvSpPr/>
          <p:nvPr/>
        </p:nvSpPr>
        <p:spPr>
          <a:xfrm>
            <a:off x="427224" y="355599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DC96686-8F41-E936-E8F4-91B414C2B9AB}"/>
              </a:ext>
            </a:extLst>
          </p:cNvPr>
          <p:cNvSpPr txBox="1"/>
          <p:nvPr/>
        </p:nvSpPr>
        <p:spPr>
          <a:xfrm>
            <a:off x="4465069" y="476576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 objectifs de collaboration/notre approche collaborative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CC140DE-B4B9-589B-F3FA-7244ED830E28}"/>
              </a:ext>
            </a:extLst>
          </p:cNvPr>
          <p:cNvSpPr txBox="1"/>
          <p:nvPr/>
        </p:nvSpPr>
        <p:spPr>
          <a:xfrm>
            <a:off x="8344261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outils que nous utiliserons pour…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2C9FCEB-BD08-C8BE-B96C-1FAB1C1A41A9}"/>
              </a:ext>
            </a:extLst>
          </p:cNvPr>
          <p:cNvSpPr txBox="1"/>
          <p:nvPr/>
        </p:nvSpPr>
        <p:spPr>
          <a:xfrm>
            <a:off x="579624" y="3744574"/>
            <a:ext cx="3130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Quels espaces utiliserons-nous et à quelles fins 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E437EFB-55D4-2989-7284-9D442786C8B2}"/>
              </a:ext>
            </a:extLst>
          </p:cNvPr>
          <p:cNvSpPr txBox="1"/>
          <p:nvPr/>
        </p:nvSpPr>
        <p:spPr>
          <a:xfrm>
            <a:off x="4465068" y="4622824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Quelles pratiques collaboratives voulons-nous mettre en place 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0A938E3-1FC9-21FA-22EA-BBDC7F831D39}"/>
              </a:ext>
            </a:extLst>
          </p:cNvPr>
          <p:cNvSpPr txBox="1"/>
          <p:nvPr/>
        </p:nvSpPr>
        <p:spPr>
          <a:xfrm>
            <a:off x="4465066" y="907442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F239F07-011E-56C2-1BC0-CAE1DE8E10A4}"/>
              </a:ext>
            </a:extLst>
          </p:cNvPr>
          <p:cNvSpPr txBox="1"/>
          <p:nvPr/>
        </p:nvSpPr>
        <p:spPr>
          <a:xfrm>
            <a:off x="579623" y="4185462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94D090D-A30F-B011-CB43-54BA8A361D54}"/>
              </a:ext>
            </a:extLst>
          </p:cNvPr>
          <p:cNvSpPr txBox="1"/>
          <p:nvPr/>
        </p:nvSpPr>
        <p:spPr>
          <a:xfrm>
            <a:off x="8344259" y="4271703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2A56727-FC9F-9DF0-DC8A-74284C427915}"/>
              </a:ext>
            </a:extLst>
          </p:cNvPr>
          <p:cNvSpPr txBox="1"/>
          <p:nvPr/>
        </p:nvSpPr>
        <p:spPr>
          <a:xfrm>
            <a:off x="4465066" y="5095968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731A0E6-8DB0-93AC-1C7C-F94C10CCB74E}"/>
              </a:ext>
            </a:extLst>
          </p:cNvPr>
          <p:cNvSpPr txBox="1"/>
          <p:nvPr/>
        </p:nvSpPr>
        <p:spPr>
          <a:xfrm>
            <a:off x="8344258" y="819039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Stocker les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fichiers</a:t>
            </a:r>
            <a:endParaRPr lang="en-GB" sz="120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A5231F5-4FBC-44B7-00B3-665DC6F669EE}"/>
              </a:ext>
            </a:extLst>
          </p:cNvPr>
          <p:cNvSpPr txBox="1"/>
          <p:nvPr/>
        </p:nvSpPr>
        <p:spPr>
          <a:xfrm>
            <a:off x="8344258" y="1646713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Partager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nouveautés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informations</a:t>
            </a:r>
            <a:endParaRPr lang="en-GB" sz="120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CDC6BFE-E76F-9083-C534-52BAF5B63821}"/>
              </a:ext>
            </a:extLst>
          </p:cNvPr>
          <p:cNvSpPr txBox="1"/>
          <p:nvPr/>
        </p:nvSpPr>
        <p:spPr>
          <a:xfrm>
            <a:off x="8344258" y="2474387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Gérer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tâches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responsabilités</a:t>
            </a:r>
            <a:endParaRPr lang="en-GB" sz="120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D00DD01-0355-825E-9FFE-DA3800ECC8C7}"/>
              </a:ext>
            </a:extLst>
          </p:cNvPr>
          <p:cNvSpPr txBox="1"/>
          <p:nvPr/>
        </p:nvSpPr>
        <p:spPr>
          <a:xfrm>
            <a:off x="579623" y="819039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F2E570-6235-BF2D-AF73-00D876E0DD1A}"/>
              </a:ext>
            </a:extLst>
          </p:cNvPr>
          <p:cNvSpPr txBox="1"/>
          <p:nvPr/>
        </p:nvSpPr>
        <p:spPr>
          <a:xfrm>
            <a:off x="8258576" y="3723797"/>
            <a:ext cx="3574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ferons-nous pour renforcer nos liens en tant qu’équipe et créer une culture collaborative ?</a:t>
            </a:r>
          </a:p>
        </p:txBody>
      </p:sp>
    </p:spTree>
    <p:extLst>
      <p:ext uri="{BB962C8B-B14F-4D97-AF65-F5344CB8AC3E}">
        <p14:creationId xmlns:p14="http://schemas.microsoft.com/office/powerpoint/2010/main" val="2713827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BEDEC56D-2F71-D65A-866F-6C29EB2D68F8}"/>
              </a:ext>
            </a:extLst>
          </p:cNvPr>
          <p:cNvSpPr/>
          <p:nvPr/>
        </p:nvSpPr>
        <p:spPr>
          <a:xfrm>
            <a:off x="427224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3108EC41-16D1-CDF1-8570-0CA9CF6B389B}"/>
              </a:ext>
            </a:extLst>
          </p:cNvPr>
          <p:cNvSpPr/>
          <p:nvPr/>
        </p:nvSpPr>
        <p:spPr>
          <a:xfrm>
            <a:off x="4306416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C6BD9DE4-3340-D1D4-380C-607B49D3690A}"/>
              </a:ext>
            </a:extLst>
          </p:cNvPr>
          <p:cNvSpPr/>
          <p:nvPr/>
        </p:nvSpPr>
        <p:spPr>
          <a:xfrm>
            <a:off x="4308804" y="355599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15CEB6C-C5EF-C956-D99F-1DA45BC17D66}"/>
              </a:ext>
            </a:extLst>
          </p:cNvPr>
          <p:cNvGrpSpPr/>
          <p:nvPr/>
        </p:nvGrpSpPr>
        <p:grpSpPr>
          <a:xfrm>
            <a:off x="5115208" y="2450598"/>
            <a:ext cx="1956804" cy="1956804"/>
            <a:chOff x="5115208" y="2450598"/>
            <a:chExt cx="1956804" cy="1956804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E26CA14-87E6-D283-2BD8-D5CE6990C7D4}"/>
                </a:ext>
              </a:extLst>
            </p:cNvPr>
            <p:cNvSpPr/>
            <p:nvPr/>
          </p:nvSpPr>
          <p:spPr>
            <a:xfrm>
              <a:off x="5115208" y="2450598"/>
              <a:ext cx="1956804" cy="1956804"/>
            </a:xfrm>
            <a:prstGeom prst="ellipse">
              <a:avLst/>
            </a:prstGeom>
            <a:solidFill>
              <a:srgbClr val="E4F2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987583BE-65ED-982D-34C1-972C32DE0839}"/>
                </a:ext>
              </a:extLst>
            </p:cNvPr>
            <p:cNvSpPr/>
            <p:nvPr/>
          </p:nvSpPr>
          <p:spPr>
            <a:xfrm>
              <a:off x="5370356" y="2705746"/>
              <a:ext cx="1446508" cy="1446508"/>
            </a:xfrm>
            <a:prstGeom prst="ellipse">
              <a:avLst/>
            </a:prstGeom>
            <a:solidFill>
              <a:srgbClr val="01567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62D58B4-28A0-8114-ABDB-D1776F79024A}"/>
                </a:ext>
              </a:extLst>
            </p:cNvPr>
            <p:cNvSpPr txBox="1"/>
            <p:nvPr/>
          </p:nvSpPr>
          <p:spPr>
            <a:xfrm>
              <a:off x="5316653" y="3063000"/>
              <a:ext cx="155391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Charte d’équipe pour la collaboration hybride</a:t>
              </a:r>
            </a:p>
            <a:p>
              <a:pPr algn="ctr"/>
              <a:r>
                <a:rPr lang="fr-FR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(avec exemples)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CA88E804-DA9A-A451-D0E9-4F2BC0DEA449}"/>
              </a:ext>
            </a:extLst>
          </p:cNvPr>
          <p:cNvSpPr txBox="1"/>
          <p:nvPr/>
        </p:nvSpPr>
        <p:spPr>
          <a:xfrm>
            <a:off x="579624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allons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-nous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communiquer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E52CA369-5477-8EC1-B0C2-A77740851740}"/>
              </a:ext>
            </a:extLst>
          </p:cNvPr>
          <p:cNvSpPr/>
          <p:nvPr/>
        </p:nvSpPr>
        <p:spPr>
          <a:xfrm>
            <a:off x="8185608" y="354964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582DA430-9073-57D6-FD61-F83C72A4F237}"/>
              </a:ext>
            </a:extLst>
          </p:cNvPr>
          <p:cNvSpPr/>
          <p:nvPr/>
        </p:nvSpPr>
        <p:spPr>
          <a:xfrm>
            <a:off x="8185608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C34CC7EF-BABD-142D-6952-80DC8EE5BBDE}"/>
              </a:ext>
            </a:extLst>
          </p:cNvPr>
          <p:cNvSpPr/>
          <p:nvPr/>
        </p:nvSpPr>
        <p:spPr>
          <a:xfrm>
            <a:off x="427224" y="355599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>
            <a:noFill/>
          </a:ln>
          <a:effectLst>
            <a:glow rad="127000">
              <a:srgbClr val="01567A">
                <a:alpha val="12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DC96686-8F41-E936-E8F4-91B414C2B9AB}"/>
              </a:ext>
            </a:extLst>
          </p:cNvPr>
          <p:cNvSpPr txBox="1"/>
          <p:nvPr/>
        </p:nvSpPr>
        <p:spPr>
          <a:xfrm>
            <a:off x="4465069" y="476576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 objectifs de collaboration/notre approche collaborative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CC140DE-B4B9-589B-F3FA-7244ED830E28}"/>
              </a:ext>
            </a:extLst>
          </p:cNvPr>
          <p:cNvSpPr txBox="1"/>
          <p:nvPr/>
        </p:nvSpPr>
        <p:spPr>
          <a:xfrm>
            <a:off x="8344261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outils que nous utiliserons pour…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2C9FCEB-BD08-C8BE-B96C-1FAB1C1A41A9}"/>
              </a:ext>
            </a:extLst>
          </p:cNvPr>
          <p:cNvSpPr txBox="1"/>
          <p:nvPr/>
        </p:nvSpPr>
        <p:spPr>
          <a:xfrm>
            <a:off x="579624" y="3744574"/>
            <a:ext cx="3130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Quels espaces utiliserons-nous et à quelles fins 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E437EFB-55D4-2989-7284-9D442786C8B2}"/>
              </a:ext>
            </a:extLst>
          </p:cNvPr>
          <p:cNvSpPr txBox="1"/>
          <p:nvPr/>
        </p:nvSpPr>
        <p:spPr>
          <a:xfrm>
            <a:off x="4465068" y="4622824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Quelles pratiques collaboratives voulons-nous mettre en place 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0A938E3-1FC9-21FA-22EA-BBDC7F831D39}"/>
              </a:ext>
            </a:extLst>
          </p:cNvPr>
          <p:cNvSpPr txBox="1"/>
          <p:nvPr/>
        </p:nvSpPr>
        <p:spPr>
          <a:xfrm>
            <a:off x="4465066" y="907442"/>
            <a:ext cx="32570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fr-FR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numérique d’abord : inclusion de l’ensemble de l’équipe, informations facilement accessibles et visibles en permanence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Objectifs de l’équipe, rôles et responsabilités clairement définis dès le départ. Communication ouverte et transparente</a:t>
            </a:r>
          </a:p>
          <a:p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F239F07-011E-56C2-1BC0-CAE1DE8E10A4}"/>
              </a:ext>
            </a:extLst>
          </p:cNvPr>
          <p:cNvSpPr txBox="1"/>
          <p:nvPr/>
        </p:nvSpPr>
        <p:spPr>
          <a:xfrm>
            <a:off x="579623" y="4185462"/>
            <a:ext cx="32570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Flexibilité du lieu de travail : bureau, domicile ou espaces partagés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les bureaux, nous utilisons toujours une approche principalement numérique : toutes les informations, toutes les notes, tous les tableaux blancs, etc. doivent être partagés dans l’espace Teams à des fins de visibilité</a:t>
            </a:r>
          </a:p>
          <a:p>
            <a:endParaRPr lang="en-GB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94D090D-A30F-B011-CB43-54BA8A361D54}"/>
              </a:ext>
            </a:extLst>
          </p:cNvPr>
          <p:cNvSpPr txBox="1"/>
          <p:nvPr/>
        </p:nvSpPr>
        <p:spPr>
          <a:xfrm>
            <a:off x="8344258" y="4358164"/>
            <a:ext cx="325708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Prendre le temps d’établir des liens une fois par semaine en équipe à l’occasion d’une conférence « strictement non professionnelle »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Mettre à profit notre réunion trimestrielle en présentiel pour collaborer et apprendre à mieux se connaître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Partager nos profils Insights Discovery et utiliser le langage des couleurs pendant les réunions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2A56727-FC9F-9DF0-DC8A-74284C427915}"/>
              </a:ext>
            </a:extLst>
          </p:cNvPr>
          <p:cNvSpPr txBox="1"/>
          <p:nvPr/>
        </p:nvSpPr>
        <p:spPr>
          <a:xfrm>
            <a:off x="4465066" y="5095968"/>
            <a:ext cx="32570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Collaboration asynchrone : moins de réunions, plus de travail individuel à notre propre rythme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Solliciter activement le point de vue de chaque membre de l’équipe et avoir plus conscience de notre propre comportement et de notre propre style de communication</a:t>
            </a:r>
          </a:p>
          <a:p>
            <a:endParaRPr lang="en-GB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731A0E6-8DB0-93AC-1C7C-F94C10CCB74E}"/>
              </a:ext>
            </a:extLst>
          </p:cNvPr>
          <p:cNvSpPr txBox="1"/>
          <p:nvPr/>
        </p:nvSpPr>
        <p:spPr>
          <a:xfrm>
            <a:off x="8344258" y="819039"/>
            <a:ext cx="3257085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Stocker les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fichiers</a:t>
            </a:r>
            <a:endParaRPr lang="en-GB" sz="120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50" i="1" dirty="0" err="1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Sharepoint</a:t>
            </a:r>
            <a:r>
              <a:rPr lang="fr-FR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avec lien dans Teams</a:t>
            </a:r>
          </a:p>
          <a:p>
            <a:endParaRPr lang="en-GB" sz="1050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A5231F5-4FBC-44B7-00B3-665DC6F669EE}"/>
              </a:ext>
            </a:extLst>
          </p:cNvPr>
          <p:cNvSpPr txBox="1"/>
          <p:nvPr/>
        </p:nvSpPr>
        <p:spPr>
          <a:xfrm>
            <a:off x="8344258" y="1646713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Partager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nouveautés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informations</a:t>
            </a:r>
            <a:endParaRPr lang="en-GB" sz="120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Groupe Teams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CDC6BFE-E76F-9083-C534-52BAF5B63821}"/>
              </a:ext>
            </a:extLst>
          </p:cNvPr>
          <p:cNvSpPr txBox="1"/>
          <p:nvPr/>
        </p:nvSpPr>
        <p:spPr>
          <a:xfrm>
            <a:off x="8344258" y="2393565"/>
            <a:ext cx="3257085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Gérer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tâches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responsabilités</a:t>
            </a:r>
            <a:endParaRPr lang="en-GB" sz="120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05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Feuille de calcul dans Teams, conférence Teams deux fois par semaine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D00DD01-0355-825E-9FFE-DA3800ECC8C7}"/>
              </a:ext>
            </a:extLst>
          </p:cNvPr>
          <p:cNvSpPr txBox="1"/>
          <p:nvPr/>
        </p:nvSpPr>
        <p:spPr>
          <a:xfrm>
            <a:off x="579623" y="819039"/>
            <a:ext cx="325708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combinant Teams et e-mails, et en minimisant les réunions en présentiel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organisant toutes les deux semaines une brève réunion virtuelle de 30 min au sujet des nouveautés (ordre du jour et informations partagés à l’avance)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Toutes les réunions seront organisées en distanciel, quel que soit le lieu, et chacun pourra s’exprimer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00" i="1" dirty="0">
              <a:solidFill>
                <a:srgbClr val="E500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i="1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fois par trimestre, l’équipe se réunira en présentiel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28EAC2-9B5D-CE10-F649-AFB9107DBB1B}"/>
              </a:ext>
            </a:extLst>
          </p:cNvPr>
          <p:cNvSpPr txBox="1"/>
          <p:nvPr/>
        </p:nvSpPr>
        <p:spPr>
          <a:xfrm>
            <a:off x="8258576" y="3723797"/>
            <a:ext cx="3574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ferons-nous pour renforcer nos liens en tant qu’équipe et créer une culture collaborative ?</a:t>
            </a:r>
          </a:p>
        </p:txBody>
      </p:sp>
    </p:spTree>
    <p:extLst>
      <p:ext uri="{BB962C8B-B14F-4D97-AF65-F5344CB8AC3E}">
        <p14:creationId xmlns:p14="http://schemas.microsoft.com/office/powerpoint/2010/main" val="307867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8ECAB5E3-5646-7777-15BD-01F7F3E42DA4}"/>
              </a:ext>
            </a:extLst>
          </p:cNvPr>
          <p:cNvSpPr/>
          <p:nvPr/>
        </p:nvSpPr>
        <p:spPr>
          <a:xfrm>
            <a:off x="8185608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3F2C6BF-BE9E-BE7A-0DCA-75067D2EF8C5}"/>
              </a:ext>
            </a:extLst>
          </p:cNvPr>
          <p:cNvSpPr/>
          <p:nvPr/>
        </p:nvSpPr>
        <p:spPr>
          <a:xfrm>
            <a:off x="427224" y="355181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DEB65EE1-77CB-B52E-4E06-0FBF49597A2F}"/>
              </a:ext>
            </a:extLst>
          </p:cNvPr>
          <p:cNvSpPr/>
          <p:nvPr/>
        </p:nvSpPr>
        <p:spPr>
          <a:xfrm>
            <a:off x="4306416" y="355181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9B8A7B77-ED88-58CC-C167-5E413F6AF2ED}"/>
              </a:ext>
            </a:extLst>
          </p:cNvPr>
          <p:cNvSpPr/>
          <p:nvPr/>
        </p:nvSpPr>
        <p:spPr>
          <a:xfrm>
            <a:off x="8135956" y="3552429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B2B3CCE2-A20B-CE40-E6F2-BCA2A87475A3}"/>
              </a:ext>
            </a:extLst>
          </p:cNvPr>
          <p:cNvSpPr/>
          <p:nvPr/>
        </p:nvSpPr>
        <p:spPr>
          <a:xfrm>
            <a:off x="427224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865410D1-0DBE-9990-34EE-781626174D7D}"/>
              </a:ext>
            </a:extLst>
          </p:cNvPr>
          <p:cNvSpPr/>
          <p:nvPr/>
        </p:nvSpPr>
        <p:spPr>
          <a:xfrm>
            <a:off x="4306416" y="288001"/>
            <a:ext cx="3574392" cy="3014000"/>
          </a:xfrm>
          <a:prstGeom prst="roundRect">
            <a:avLst>
              <a:gd name="adj" fmla="val 3329"/>
            </a:avLst>
          </a:prstGeom>
          <a:solidFill>
            <a:schemeClr val="bg1"/>
          </a:solidFill>
          <a:ln w="19050">
            <a:gradFill>
              <a:gsLst>
                <a:gs pos="0">
                  <a:srgbClr val="01567A"/>
                </a:gs>
                <a:gs pos="100000">
                  <a:srgbClr val="01567A">
                    <a:alpha val="74633"/>
                  </a:srgbClr>
                </a:gs>
              </a:gsLst>
              <a:lin ang="5400000" scaled="1"/>
            </a:gradFill>
          </a:ln>
          <a:effectLst>
            <a:glow rad="127000">
              <a:srgbClr val="01567A">
                <a:alpha val="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4E26CA14-87E6-D283-2BD8-D5CE6990C7D4}"/>
              </a:ext>
            </a:extLst>
          </p:cNvPr>
          <p:cNvSpPr/>
          <p:nvPr/>
        </p:nvSpPr>
        <p:spPr>
          <a:xfrm>
            <a:off x="5115208" y="2450598"/>
            <a:ext cx="1956804" cy="1956804"/>
          </a:xfrm>
          <a:prstGeom prst="ellipse">
            <a:avLst/>
          </a:prstGeom>
          <a:solidFill>
            <a:srgbClr val="E4F2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987583BE-65ED-982D-34C1-972C32DE0839}"/>
              </a:ext>
            </a:extLst>
          </p:cNvPr>
          <p:cNvSpPr/>
          <p:nvPr/>
        </p:nvSpPr>
        <p:spPr>
          <a:xfrm>
            <a:off x="5370356" y="2705746"/>
            <a:ext cx="1446508" cy="1446508"/>
          </a:xfrm>
          <a:prstGeom prst="ellipse">
            <a:avLst/>
          </a:prstGeom>
          <a:solidFill>
            <a:srgbClr val="0156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A88E804-DA9A-A451-D0E9-4F2BC0DEA449}"/>
              </a:ext>
            </a:extLst>
          </p:cNvPr>
          <p:cNvSpPr txBox="1"/>
          <p:nvPr/>
        </p:nvSpPr>
        <p:spPr>
          <a:xfrm>
            <a:off x="579624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allons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-nous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communiquer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?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DC96686-8F41-E936-E8F4-91B414C2B9AB}"/>
              </a:ext>
            </a:extLst>
          </p:cNvPr>
          <p:cNvSpPr txBox="1"/>
          <p:nvPr/>
        </p:nvSpPr>
        <p:spPr>
          <a:xfrm>
            <a:off x="4465069" y="476576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 objectifs de collaboration/notre approche collaborative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CC140DE-B4B9-589B-F3FA-7244ED830E28}"/>
              </a:ext>
            </a:extLst>
          </p:cNvPr>
          <p:cNvSpPr txBox="1"/>
          <p:nvPr/>
        </p:nvSpPr>
        <p:spPr>
          <a:xfrm>
            <a:off x="8344261" y="476576"/>
            <a:ext cx="3257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outils que nous utiliserons pour…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2C9FCEB-BD08-C8BE-B96C-1FAB1C1A41A9}"/>
              </a:ext>
            </a:extLst>
          </p:cNvPr>
          <p:cNvSpPr txBox="1"/>
          <p:nvPr/>
        </p:nvSpPr>
        <p:spPr>
          <a:xfrm>
            <a:off x="579624" y="3744574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Quels espaces utiliserons-nous et à quelles fins ?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34D4810-7AFF-FB3A-B9A3-7AAAD2223091}"/>
              </a:ext>
            </a:extLst>
          </p:cNvPr>
          <p:cNvSpPr txBox="1"/>
          <p:nvPr/>
        </p:nvSpPr>
        <p:spPr>
          <a:xfrm>
            <a:off x="8344260" y="3744574"/>
            <a:ext cx="3257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ferons-nous pour renforcer nos liens en tant qu’équipe et créer une culture collaborative ?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E437EFB-55D4-2989-7284-9D442786C8B2}"/>
              </a:ext>
            </a:extLst>
          </p:cNvPr>
          <p:cNvSpPr txBox="1"/>
          <p:nvPr/>
        </p:nvSpPr>
        <p:spPr>
          <a:xfrm>
            <a:off x="4465068" y="4622824"/>
            <a:ext cx="3257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Quelles pratiques collaboratives voulons-nous mettre en place ?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0A938E3-1FC9-21FA-22EA-BBDC7F831D39}"/>
              </a:ext>
            </a:extLst>
          </p:cNvPr>
          <p:cNvSpPr txBox="1"/>
          <p:nvPr/>
        </p:nvSpPr>
        <p:spPr>
          <a:xfrm>
            <a:off x="4465066" y="888582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F239F07-011E-56C2-1BC0-CAE1DE8E10A4}"/>
              </a:ext>
            </a:extLst>
          </p:cNvPr>
          <p:cNvSpPr txBox="1"/>
          <p:nvPr/>
        </p:nvSpPr>
        <p:spPr>
          <a:xfrm>
            <a:off x="579623" y="4136531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94D090D-A30F-B011-CB43-54BA8A361D54}"/>
              </a:ext>
            </a:extLst>
          </p:cNvPr>
          <p:cNvSpPr txBox="1"/>
          <p:nvPr/>
        </p:nvSpPr>
        <p:spPr>
          <a:xfrm>
            <a:off x="8329473" y="4376603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2A56727-FC9F-9DF0-DC8A-74284C427915}"/>
              </a:ext>
            </a:extLst>
          </p:cNvPr>
          <p:cNvSpPr txBox="1"/>
          <p:nvPr/>
        </p:nvSpPr>
        <p:spPr>
          <a:xfrm>
            <a:off x="4465066" y="5100148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731A0E6-8DB0-93AC-1C7C-F94C10CCB74E}"/>
              </a:ext>
            </a:extLst>
          </p:cNvPr>
          <p:cNvSpPr txBox="1"/>
          <p:nvPr/>
        </p:nvSpPr>
        <p:spPr>
          <a:xfrm>
            <a:off x="8344258" y="819039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Stocker les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fichiers</a:t>
            </a:r>
            <a:endParaRPr lang="en-GB" sz="120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A5231F5-4FBC-44B7-00B3-665DC6F669EE}"/>
              </a:ext>
            </a:extLst>
          </p:cNvPr>
          <p:cNvSpPr txBox="1"/>
          <p:nvPr/>
        </p:nvSpPr>
        <p:spPr>
          <a:xfrm>
            <a:off x="8344258" y="1646713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Partager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nouveautés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informations</a:t>
            </a:r>
            <a:endParaRPr lang="en-GB" sz="120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CDC6BFE-E76F-9083-C534-52BAF5B63821}"/>
              </a:ext>
            </a:extLst>
          </p:cNvPr>
          <p:cNvSpPr txBox="1"/>
          <p:nvPr/>
        </p:nvSpPr>
        <p:spPr>
          <a:xfrm>
            <a:off x="8344258" y="2474387"/>
            <a:ext cx="32570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Gérer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tâches</a:t>
            </a:r>
            <a:r>
              <a:rPr lang="en-GB" sz="1200" dirty="0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sz="1200" dirty="0" err="1">
                <a:solidFill>
                  <a:srgbClr val="015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responsabilités</a:t>
            </a:r>
            <a:endParaRPr lang="en-GB" sz="120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>
              <a:solidFill>
                <a:srgbClr val="0156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0CBFC5-FBA1-1943-FA62-EDC9F3DAE807}"/>
              </a:ext>
            </a:extLst>
          </p:cNvPr>
          <p:cNvSpPr txBox="1"/>
          <p:nvPr/>
        </p:nvSpPr>
        <p:spPr>
          <a:xfrm>
            <a:off x="5262954" y="3005910"/>
            <a:ext cx="1661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Charte d’équipe pour la collaboration hybride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42CD32-7B48-F45F-CF9F-69B188EF1C97}"/>
              </a:ext>
            </a:extLst>
          </p:cNvPr>
          <p:cNvSpPr txBox="1"/>
          <p:nvPr/>
        </p:nvSpPr>
        <p:spPr>
          <a:xfrm>
            <a:off x="590657" y="765471"/>
            <a:ext cx="32570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E500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6282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3233</TotalTime>
  <Words>496</Words>
  <Application>Microsoft Office PowerPoint</Application>
  <PresentationFormat>Widescreen</PresentationFormat>
  <Paragraphs>82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Aled Jones</dc:creator>
  <cp:lastModifiedBy>Bianca Parish</cp:lastModifiedBy>
  <cp:revision>11</cp:revision>
  <dcterms:created xsi:type="dcterms:W3CDTF">2022-08-18T10:45:22Z</dcterms:created>
  <dcterms:modified xsi:type="dcterms:W3CDTF">2022-11-17T11:03:48Z</dcterms:modified>
</cp:coreProperties>
</file>